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79" r:id="rId7"/>
    <p:sldId id="280" r:id="rId8"/>
    <p:sldId id="271" r:id="rId9"/>
    <p:sldId id="278" r:id="rId10"/>
    <p:sldId id="272" r:id="rId11"/>
    <p:sldId id="282" r:id="rId12"/>
    <p:sldId id="283" r:id="rId13"/>
    <p:sldId id="284" r:id="rId14"/>
    <p:sldId id="274" r:id="rId15"/>
    <p:sldId id="281" r:id="rId16"/>
    <p:sldId id="291" r:id="rId17"/>
    <p:sldId id="259" r:id="rId18"/>
    <p:sldId id="277" r:id="rId19"/>
    <p:sldId id="285" r:id="rId20"/>
    <p:sldId id="288" r:id="rId21"/>
    <p:sldId id="287" r:id="rId22"/>
    <p:sldId id="286" r:id="rId23"/>
    <p:sldId id="266" r:id="rId24"/>
    <p:sldId id="258" r:id="rId25"/>
    <p:sldId id="275" r:id="rId26"/>
    <p:sldId id="276" r:id="rId27"/>
    <p:sldId id="269" r:id="rId28"/>
    <p:sldId id="268" r:id="rId29"/>
    <p:sldId id="263" r:id="rId30"/>
    <p:sldId id="262" r:id="rId31"/>
    <p:sldId id="261" r:id="rId32"/>
    <p:sldId id="290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E8429-C093-4A99-922C-D3DCB188D987}" v="141" dt="2024-04-02T19:59:01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8" autoAdjust="0"/>
    <p:restoredTop sz="94660"/>
  </p:normalViewPr>
  <p:slideViewPr>
    <p:cSldViewPr snapToGrid="0">
      <p:cViewPr>
        <p:scale>
          <a:sx n="66" d="100"/>
          <a:sy n="66" d="100"/>
        </p:scale>
        <p:origin x="9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49D57-D0A8-4AE6-B6E6-98936DE146B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6075C-0422-402A-9F51-426EFBD9F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5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why we chose to use the Pico for this lab. Make sure to express board choice is usually a preference and dictated by the restrictions and needs of the project.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6075C-0422-402A-9F51-426EFBD9F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5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B73C-4B01-F14F-D1DC-D5FDB6970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A59F7-9664-0DFF-1042-12581A035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9FB13-79C4-408D-F04F-CFBB15FD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B3C89-D87D-0C8A-3B88-F4B41B17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48019-4F18-7E86-B439-FA03E740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5DD8-5F01-8547-5F4C-27023FDF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7CFCA-03AD-5B3C-04B0-C44D9E4B8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0562A-B963-AEE8-3EB7-57E14030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232F7-3BDF-807A-D248-98EBCDC6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90E91-2156-E74E-3E1E-F496B1D6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7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A3FA0A-EDBD-A8BB-2F15-E64C1613B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913E5-C5D7-1A05-4074-7D83CC78F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0362-F0A8-670F-251B-F141E1E28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43549-F83A-C6FF-1EB1-52390864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B3ACF-2396-C9D0-D264-25667EC9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4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66EB-9678-5744-8C47-C4B6E391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B81D8-9645-834E-AB25-7A4CE2CD0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FAEB-A5A2-3754-A811-5029E6B5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DF28-142C-82D6-A64E-74D8DB99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E8B36-A4B4-E430-616B-8329DA26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8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8461-2D13-C2C2-79A8-B4D48619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22BF2-5F70-2D5E-3FFF-8A552D708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751BE-1649-3217-AC3B-4EA97673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77A68-7667-3E34-AA65-78DD67C6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6AC77-E5EA-5A34-E8C1-19D30121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3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17A8-3549-426A-9B65-1D8CDA52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7F0DA-E3F3-3D77-6BF1-8A27B2668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64F3B-9E97-0060-DA40-2510F62A2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D391B-09A2-38DA-E4B5-C7303C56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3437E-97E5-A398-BB11-1B10F652F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B4D37-4F8B-4F41-ADC0-28179B8D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25BF-A7BD-CFCD-CF75-C0A3F5F94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05266-B830-7D5E-E3F5-60529705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DCB57-C57E-9BD3-46D4-229051E9E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AFABB-45EA-EC9A-EFFB-E972675D6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4CC58-AD3A-2241-0C70-D8A0D22A9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77CA77-EA8A-C2CE-8FC7-D6CF5E82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CFC15-517A-1422-FD11-ED78DDA3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EB7135-4052-D16F-86CC-B14AF00D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F1B5-D48E-33F9-DBD7-D1773620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5313DC-74DB-B5E0-C7F3-A3A84C5F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8A7F-1056-FD8D-7B03-877018D5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F4EF-7446-55AC-3E78-0895C238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9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7C85C6-B551-F316-3216-D54EEB3F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A721F-E3B3-1DA3-EE6D-EA240AFF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B6DDA-844D-59B9-A2AE-02F95F33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9A4B-8F6F-6078-0EDB-A3A4A470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1F7F-B8D1-02B6-1467-FB74EAC9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4089C-97DE-2A76-BA94-154350E62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68667-B21F-36F3-B693-1E0035A1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0D83F-14BC-ED27-7C33-7426B530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5AE22-BD56-D8E7-5D77-9C950616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5F98-4C9E-28B3-9AC2-9F71CA3A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F1826E-243B-6AE6-76DA-DE3070D6F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2D2CC-2485-37F9-19E7-F10F0FE6F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ECFAE-B449-EC45-9402-7B03DFB4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4C92A-D936-77C7-A60F-62A8EC97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BBABA-1E05-082E-560F-8D2A65A4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3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D0FA8-BE3F-1ADA-4C5D-DBE37B0F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81B4E-9615-512F-6A5A-1A7062153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DB3E5-172D-D2C7-A5C0-0B966F81C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D0610-AB64-40CC-AD94-9FAFA94E163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342-58AF-4F46-2E3F-CD2DF19AC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1789-15D5-DCB8-CA6C-E1B96C22F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2288FB-BD34-401F-B6F5-FCCAFD0DB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ss105/IoT-Worksho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EA75-CF76-3599-5908-44FCDAFDB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Device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02201-BDD6-EB69-5E6A-F95EC140D5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All Resources and PowerPoint:</a:t>
            </a:r>
          </a:p>
          <a:p>
            <a:r>
              <a:rPr lang="en-US" dirty="0">
                <a:hlinkClick r:id="rId2"/>
              </a:rPr>
              <a:t>https://github.com/hess105/IoT-Workshop</a:t>
            </a:r>
            <a:endParaRPr lang="en-US" dirty="0"/>
          </a:p>
          <a:p>
            <a:r>
              <a:rPr lang="en-US" dirty="0"/>
              <a:t>Please Clone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85240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9E65-5A2A-56A4-76A1-48E884C6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(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Serial Peripheral Interface)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AD329-18DE-AFB7-6D82-C8909C844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SPI</a:t>
            </a:r>
          </a:p>
          <a:p>
            <a:pPr lvl="1"/>
            <a:r>
              <a:rPr lang="en-US" dirty="0"/>
              <a:t>A serial communication protocol for higher speed communication.</a:t>
            </a:r>
          </a:p>
          <a:p>
            <a:pPr lvl="1"/>
            <a:r>
              <a:rPr lang="en-US" dirty="0"/>
              <a:t>Uses four lines:</a:t>
            </a:r>
          </a:p>
          <a:p>
            <a:pPr lvl="2"/>
            <a:r>
              <a:rPr lang="en-US" dirty="0"/>
              <a:t>SCK (Serial Clock)</a:t>
            </a:r>
          </a:p>
          <a:p>
            <a:pPr lvl="2"/>
            <a:r>
              <a:rPr lang="en-US" dirty="0"/>
              <a:t>MOSI (Master Out Slave In)</a:t>
            </a:r>
          </a:p>
          <a:p>
            <a:pPr lvl="2"/>
            <a:r>
              <a:rPr lang="en-US" dirty="0"/>
              <a:t>MISO (Master In Slave Out)</a:t>
            </a:r>
          </a:p>
          <a:p>
            <a:pPr lvl="2"/>
            <a:r>
              <a:rPr lang="en-US" dirty="0" err="1"/>
              <a:t>CSn</a:t>
            </a:r>
            <a:r>
              <a:rPr lang="en-US" dirty="0"/>
              <a:t> (Chip Select)</a:t>
            </a:r>
          </a:p>
          <a:p>
            <a:pPr lvl="1"/>
            <a:r>
              <a:rPr lang="en-US" dirty="0"/>
              <a:t>Supports multiple devices on the same bus.</a:t>
            </a:r>
          </a:p>
          <a:p>
            <a:pPr lvl="1"/>
            <a:r>
              <a:rPr lang="en-US" dirty="0"/>
              <a:t>Synchronous as it has a clock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3285A-EA5F-9056-8104-D955956912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122" name="Picture 2" descr="How to Use SPI Communication on the Arduino - Circuit Basics">
            <a:extLst>
              <a:ext uri="{FF2B5EF4-FFF2-40B4-BE49-F238E27FC236}">
                <a16:creationId xmlns:a16="http://schemas.microsoft.com/office/drawing/2014/main" id="{F02196EB-9D66-F299-EB96-2AF545F2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979" y="1690688"/>
            <a:ext cx="4630042" cy="47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04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007C-FBBD-E9FE-651A-12724375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Pico Pinout</a:t>
            </a:r>
          </a:p>
        </p:txBody>
      </p:sp>
      <p:pic>
        <p:nvPicPr>
          <p:cNvPr id="1026" name="Picture 2" descr="Raspberry-Pi-PICO-Pinout-Diagram | 14core.com">
            <a:extLst>
              <a:ext uri="{FF2B5EF4-FFF2-40B4-BE49-F238E27FC236}">
                <a16:creationId xmlns:a16="http://schemas.microsoft.com/office/drawing/2014/main" id="{B76FF797-2435-820F-2846-90ED92988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87" y="1191869"/>
            <a:ext cx="9463226" cy="566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88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3DEB-9D31-E6FA-2F21-A19E2F64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B0967-97C5-53AE-179D-55D70B0EE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A4A8-76A1-0B82-0285-4381E34B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3119D-0E71-3CD5-8081-710EDE8C68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C/C++ based software program for microcontrollers.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Beginner Friendly</a:t>
            </a:r>
          </a:p>
          <a:p>
            <a:pPr lvl="1"/>
            <a:r>
              <a:rPr lang="en-US" dirty="0"/>
              <a:t>Widely supported 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Optimization issues</a:t>
            </a:r>
          </a:p>
          <a:p>
            <a:pPr lvl="1"/>
            <a:r>
              <a:rPr lang="en-US" dirty="0"/>
              <a:t>Restrictive program format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21217-4AD4-0543-1414-86277416EB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5362" name="Picture 2" descr="What's New with the Arduino Pro IDE - #TechGeek">
            <a:extLst>
              <a:ext uri="{FF2B5EF4-FFF2-40B4-BE49-F238E27FC236}">
                <a16:creationId xmlns:a16="http://schemas.microsoft.com/office/drawing/2014/main" id="{D552AD7D-F2E4-D5B0-9733-3CA218105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43" y="1690688"/>
            <a:ext cx="601371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42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8E1B-DF3E-20A8-2C5E-72934A8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MicroPython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9B633-EADB-3F4B-287D-8B4883D1D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A software implementation of Python 3 Programming language for microcontrollers.</a:t>
            </a:r>
          </a:p>
          <a:p>
            <a:r>
              <a:rPr lang="en-US" dirty="0"/>
              <a:t>Why Use it?</a:t>
            </a:r>
          </a:p>
          <a:p>
            <a:pPr lvl="1"/>
            <a:r>
              <a:rPr lang="en-US" dirty="0"/>
              <a:t>Lightweight</a:t>
            </a:r>
          </a:p>
          <a:p>
            <a:pPr lvl="1"/>
            <a:r>
              <a:rPr lang="en-US" dirty="0"/>
              <a:t>Python Compatibility</a:t>
            </a:r>
          </a:p>
          <a:p>
            <a:pPr lvl="1"/>
            <a:r>
              <a:rPr lang="en-US" dirty="0"/>
              <a:t>Lots of Libraries and Support</a:t>
            </a:r>
          </a:p>
          <a:p>
            <a:pPr lvl="1"/>
            <a:r>
              <a:rPr lang="en-US" dirty="0"/>
              <a:t>Cross Platform Support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Official MicroPython website: micropython.org</a:t>
            </a:r>
            <a:endParaRPr lang="en-US" dirty="0"/>
          </a:p>
        </p:txBody>
      </p:sp>
      <p:pic>
        <p:nvPicPr>
          <p:cNvPr id="4098" name="Picture 2" descr="An Introduction to the Raspberry Pi Pico with MicroPython — Maker Portal">
            <a:extLst>
              <a:ext uri="{FF2B5EF4-FFF2-40B4-BE49-F238E27FC236}">
                <a16:creationId xmlns:a16="http://schemas.microsoft.com/office/drawing/2014/main" id="{EC8BA66F-4E82-4342-AAD6-BA1E9215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01" y="-65011"/>
            <a:ext cx="3949630" cy="40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Python: Votre premier script Python sur l'ESP32">
            <a:extLst>
              <a:ext uri="{FF2B5EF4-FFF2-40B4-BE49-F238E27FC236}">
                <a16:creationId xmlns:a16="http://schemas.microsoft.com/office/drawing/2014/main" id="{AA01C106-5A43-A635-3D49-A843B54B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3958192"/>
            <a:ext cx="4445310" cy="289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92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FAEC-DCB6-FC79-F375-5BF421E6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 of Choice: </a:t>
            </a:r>
            <a:r>
              <a:rPr lang="en-US" dirty="0" err="1"/>
              <a:t>Thonny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47D3-B5BC-E940-EF08-F46C48BF7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Thonny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An IDE (Integrated Development Environment) designed for Python and Micropython Development</a:t>
            </a:r>
          </a:p>
          <a:p>
            <a:r>
              <a:rPr lang="en-US" dirty="0"/>
              <a:t>Why </a:t>
            </a:r>
            <a:r>
              <a:rPr lang="en-US" dirty="0" err="1"/>
              <a:t>Thonny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Beginner Friendly</a:t>
            </a:r>
          </a:p>
          <a:p>
            <a:pPr lvl="1"/>
            <a:r>
              <a:rPr lang="en-US" dirty="0"/>
              <a:t>Lightweight and Fast</a:t>
            </a:r>
          </a:p>
          <a:p>
            <a:pPr lvl="1"/>
            <a:r>
              <a:rPr lang="en-US" dirty="0"/>
              <a:t>Lots of Support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47D30-983D-07BE-4F48-204D08D7E8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onny for Mac: Free Download + Review [Latest Version]">
            <a:extLst>
              <a:ext uri="{FF2B5EF4-FFF2-40B4-BE49-F238E27FC236}">
                <a16:creationId xmlns:a16="http://schemas.microsoft.com/office/drawing/2014/main" id="{D1B44EF9-DF0E-3CBB-0C8B-20F7DFF97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260" y="-221112"/>
            <a:ext cx="2498035" cy="24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AD9181-B9DD-517F-8A5C-68FFBC6C6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25" t="27430" r="24437"/>
          <a:stretch/>
        </p:blipFill>
        <p:spPr>
          <a:xfrm>
            <a:off x="5899205" y="2051274"/>
            <a:ext cx="61493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9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F393-9D8C-00F7-BE72-24810E6B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Thonny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846E-A7AD-A7C7-94FB-1FF294BE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https://thonny.org/</a:t>
            </a:r>
          </a:p>
        </p:txBody>
      </p:sp>
    </p:spTree>
    <p:extLst>
      <p:ext uri="{BB962C8B-B14F-4D97-AF65-F5344CB8AC3E}">
        <p14:creationId xmlns:p14="http://schemas.microsoft.com/office/powerpoint/2010/main" val="249444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D4DE-81B4-862C-4BA0-E9BB32ED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Pico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B21A-F800-FB05-BC1C-57663B3BB6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Microcontroller Firmware</a:t>
            </a:r>
          </a:p>
          <a:p>
            <a:pPr lvl="1"/>
            <a:r>
              <a:rPr lang="en-US" dirty="0"/>
              <a:t>Multiple supported languages:</a:t>
            </a:r>
          </a:p>
          <a:p>
            <a:pPr lvl="2"/>
            <a:r>
              <a:rPr lang="en-US" dirty="0"/>
              <a:t>MicroPython</a:t>
            </a:r>
          </a:p>
          <a:p>
            <a:pPr lvl="2"/>
            <a:r>
              <a:rPr lang="en-US" dirty="0"/>
              <a:t>CircuitPython</a:t>
            </a:r>
          </a:p>
          <a:p>
            <a:pPr lvl="2"/>
            <a:r>
              <a:rPr lang="en-US" dirty="0"/>
              <a:t>C/C++</a:t>
            </a:r>
          </a:p>
          <a:p>
            <a:pPr lvl="2"/>
            <a:r>
              <a:rPr lang="en-US" dirty="0"/>
              <a:t>Rust?</a:t>
            </a:r>
          </a:p>
          <a:p>
            <a:pPr lvl="1"/>
            <a:r>
              <a:rPr lang="en-US" dirty="0"/>
              <a:t>This means we need to flash the firmware for our preferred language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9CAA5-0A86-2F23-3C8A-82DEFAC6F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02591-7CC1-CDB6-11D0-61694F1B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524919"/>
            <a:ext cx="57435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9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020A-AB35-DC32-9B6F-93A46D09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the Pico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1FC93-23D1-8B33-66C5-B3982D90B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https://github.com/hess105/IoT-Workshop/tree/main/MicroPython-Framework</a:t>
            </a:r>
          </a:p>
        </p:txBody>
      </p:sp>
    </p:spTree>
    <p:extLst>
      <p:ext uri="{BB962C8B-B14F-4D97-AF65-F5344CB8AC3E}">
        <p14:creationId xmlns:p14="http://schemas.microsoft.com/office/powerpoint/2010/main" val="383526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7FAD-D1BE-7E6E-2E76-2E6577F5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Micropython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0EC9A-66F7-5342-C7A0-E70F54375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https://github.com/hess105/IoT-Workshop/tree/main/MicroPython-Framework/The-Basics</a:t>
            </a:r>
          </a:p>
        </p:txBody>
      </p:sp>
    </p:spTree>
    <p:extLst>
      <p:ext uri="{BB962C8B-B14F-4D97-AF65-F5344CB8AC3E}">
        <p14:creationId xmlns:p14="http://schemas.microsoft.com/office/powerpoint/2010/main" val="380284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882F-DE40-8C2E-6E18-FA5E89F0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EA3C-D3CD-F1AE-A404-A4F2DBB3FB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The network of interconnected devices that collect and exchange data over the internet</a:t>
            </a:r>
          </a:p>
          <a:p>
            <a:r>
              <a:rPr lang="en-US" dirty="0"/>
              <a:t>Key Components</a:t>
            </a:r>
          </a:p>
          <a:p>
            <a:pPr lvl="1"/>
            <a:r>
              <a:rPr lang="en-US" dirty="0"/>
              <a:t>Devices</a:t>
            </a:r>
          </a:p>
          <a:p>
            <a:pPr lvl="1"/>
            <a:r>
              <a:rPr lang="en-US" dirty="0"/>
              <a:t>Connectivity</a:t>
            </a:r>
          </a:p>
          <a:p>
            <a:pPr lvl="1"/>
            <a:r>
              <a:rPr lang="en-US" dirty="0"/>
              <a:t>Data Processing</a:t>
            </a:r>
          </a:p>
          <a:p>
            <a:pPr lvl="1"/>
            <a:r>
              <a:rPr lang="en-US" dirty="0"/>
              <a:t>Could Infrastructure</a:t>
            </a:r>
          </a:p>
        </p:txBody>
      </p:sp>
      <p:pic>
        <p:nvPicPr>
          <p:cNvPr id="3074" name="Picture 2" descr="What is the Internet of Things?">
            <a:extLst>
              <a:ext uri="{FF2B5EF4-FFF2-40B4-BE49-F238E27FC236}">
                <a16:creationId xmlns:a16="http://schemas.microsoft.com/office/drawing/2014/main" id="{0194A9F0-F151-2D1D-46E3-DF41FC7E4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56289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0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E00E-9273-2CE2-9FCC-E0CFC01B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CC6F5-6A68-D124-278C-913EFC349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4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14B5-7061-CA80-D991-413E42B8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40085-A067-C592-E369-A3ED3828D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DF41B-7966-70F9-56F9-99499E8BC0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rduino Sensor Kit with 37 Sensors | Plaz Tech Educational">
            <a:extLst>
              <a:ext uri="{FF2B5EF4-FFF2-40B4-BE49-F238E27FC236}">
                <a16:creationId xmlns:a16="http://schemas.microsoft.com/office/drawing/2014/main" id="{BF7A2E53-3E88-939B-E1A3-1B621705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4" y="498474"/>
            <a:ext cx="5861051" cy="58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151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9101-36FD-6516-E379-37D6D036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DHT11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D065-24F0-5E1D-8465-9C8B2E99B0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Low cost digital temperature and humidity module</a:t>
            </a:r>
          </a:p>
          <a:p>
            <a:pPr lvl="1"/>
            <a:r>
              <a:rPr lang="en-US" dirty="0"/>
              <a:t>0 – 50 C (+/- 2 C)</a:t>
            </a:r>
          </a:p>
          <a:p>
            <a:pPr lvl="1"/>
            <a:r>
              <a:rPr lang="en-US" dirty="0"/>
              <a:t>20 – 90% Humidity (+/- 5%)</a:t>
            </a:r>
          </a:p>
          <a:p>
            <a:r>
              <a:rPr lang="en-US" dirty="0"/>
              <a:t>Contains a thermistor for temperature and capacitive humidity sensor.</a:t>
            </a:r>
          </a:p>
          <a:p>
            <a:r>
              <a:rPr lang="en-US" dirty="0"/>
              <a:t>3 Pins</a:t>
            </a:r>
          </a:p>
          <a:p>
            <a:pPr lvl="1"/>
            <a:r>
              <a:rPr lang="en-US" dirty="0"/>
              <a:t>VCC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GND</a:t>
            </a:r>
          </a:p>
          <a:p>
            <a:r>
              <a:rPr lang="en-US" dirty="0"/>
              <a:t>So what communication protocol does it use?</a:t>
            </a:r>
          </a:p>
          <a:p>
            <a:r>
              <a:rPr lang="en-US" dirty="0"/>
              <a:t>What Pins would we connect it to?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3AE5C-7E62-8431-406F-4B83535B8D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8194" name="Picture 2" descr="DHT11 Temperature Humidity Sensor 16bit digital and Arduino library">
            <a:extLst>
              <a:ext uri="{FF2B5EF4-FFF2-40B4-BE49-F238E27FC236}">
                <a16:creationId xmlns:a16="http://schemas.microsoft.com/office/drawing/2014/main" id="{851ACFE7-6839-AB78-EF7A-969CD5F5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65" y="2152357"/>
            <a:ext cx="4542577" cy="340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561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89B9-A75C-7E8D-16B1-5135D8B6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128 x 64 OLED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A038-1BE8-B94B-7A59-9EE956ED93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Monochrome and Low Power Display</a:t>
            </a:r>
          </a:p>
          <a:p>
            <a:r>
              <a:rPr lang="en-US" dirty="0"/>
              <a:t>4 Pins</a:t>
            </a:r>
          </a:p>
          <a:p>
            <a:pPr lvl="1"/>
            <a:r>
              <a:rPr lang="en-US" dirty="0"/>
              <a:t>VCC</a:t>
            </a:r>
          </a:p>
          <a:p>
            <a:pPr lvl="1"/>
            <a:r>
              <a:rPr lang="en-US" dirty="0"/>
              <a:t>GND</a:t>
            </a:r>
          </a:p>
          <a:p>
            <a:pPr lvl="1"/>
            <a:r>
              <a:rPr lang="en-US" dirty="0"/>
              <a:t>SCL</a:t>
            </a:r>
          </a:p>
          <a:p>
            <a:pPr lvl="1"/>
            <a:r>
              <a:rPr lang="en-US" dirty="0"/>
              <a:t>SDA</a:t>
            </a:r>
          </a:p>
          <a:p>
            <a:r>
              <a:rPr lang="en-US" dirty="0"/>
              <a:t>So what communication protocol does it use?</a:t>
            </a:r>
          </a:p>
          <a:p>
            <a:r>
              <a:rPr lang="en-US" dirty="0"/>
              <a:t>What Pins would we connect it to?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C12A9-2A63-F5F1-1D0C-0D895261EB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9218" name="Picture 2" descr="2.44 cm (0.96 Inch) I2C/IIC 128x64 OLED Display Module 4 Pin - White ...">
            <a:extLst>
              <a:ext uri="{FF2B5EF4-FFF2-40B4-BE49-F238E27FC236}">
                <a16:creationId xmlns:a16="http://schemas.microsoft.com/office/drawing/2014/main" id="{81E1D175-22A3-DE89-CA54-A5437F15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949" y="1895243"/>
            <a:ext cx="4212101" cy="421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703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E60F-F84B-CB26-CB5E-9CA54C5E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25BD-C18F-CD2E-4F20-F644B6E310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additional functionality we will use libraries.</a:t>
            </a:r>
          </a:p>
          <a:p>
            <a:pPr lvl="1"/>
            <a:r>
              <a:rPr lang="en-US" dirty="0"/>
              <a:t>Built-In Libraries can be included with only the import command</a:t>
            </a:r>
          </a:p>
          <a:p>
            <a:pPr lvl="1"/>
            <a:r>
              <a:rPr lang="en-US" dirty="0"/>
              <a:t>Third-Party Libraries need to be physically added to the IDE in </a:t>
            </a:r>
            <a:r>
              <a:rPr lang="en-US" dirty="0" err="1"/>
              <a:t>Thonny</a:t>
            </a:r>
            <a:r>
              <a:rPr lang="en-US" dirty="0"/>
              <a:t>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Keep in mind the limited memory available on microcontrollers when importing libraries. Avoid unnecessary imports to conserve memory.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937CF-4FAB-C168-A062-76C179CBE4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1266" name="Picture 2" descr="MicroPython Primer for Makers - What is MicroPython? - Tutorial Australia">
            <a:extLst>
              <a:ext uri="{FF2B5EF4-FFF2-40B4-BE49-F238E27FC236}">
                <a16:creationId xmlns:a16="http://schemas.microsoft.com/office/drawing/2014/main" id="{0DD605ED-4CB2-0738-F3C7-63746749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708" y="182562"/>
            <a:ext cx="4328583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15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879B-E4FD-835A-1C2B-58191085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Sensor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E9153-3A14-A0C0-107D-9DC7E310D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https://github.com/hess105/IoT-Workshop/tree/main/Project-2</a:t>
            </a:r>
          </a:p>
        </p:txBody>
      </p:sp>
    </p:spTree>
    <p:extLst>
      <p:ext uri="{BB962C8B-B14F-4D97-AF65-F5344CB8AC3E}">
        <p14:creationId xmlns:p14="http://schemas.microsoft.com/office/powerpoint/2010/main" val="2363037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57F0-4709-67DC-6542-2F1AD513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224D-E634-CB51-56FE-70CD22D49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Transmission of data between devices without physical wires</a:t>
            </a:r>
          </a:p>
          <a:p>
            <a:r>
              <a:rPr lang="en-US" dirty="0"/>
              <a:t>Key Technologies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(IEEE 802.11)</a:t>
            </a:r>
          </a:p>
          <a:p>
            <a:pPr lvl="1"/>
            <a:r>
              <a:rPr lang="en-US" dirty="0"/>
              <a:t>Bluetooth (Short Range)</a:t>
            </a:r>
          </a:p>
          <a:p>
            <a:pPr lvl="1"/>
            <a:r>
              <a:rPr lang="en-US" dirty="0"/>
              <a:t>LoRA (Long Range)</a:t>
            </a:r>
          </a:p>
          <a:p>
            <a:pPr lvl="1"/>
            <a:r>
              <a:rPr lang="en-US" dirty="0"/>
              <a:t>Cellular (3G, 4G, 5G)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F7464-61F3-FBC2-89FC-C45F6A0D22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D3F64F5-CD63-69EC-F017-AAF99526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86181"/>
            <a:ext cx="5181600" cy="50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703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21B0-70E0-E255-C69C-E8F9CE3C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and 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13C0-7579-7BB1-A69C-A724D87A9B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LoRa</a:t>
            </a:r>
          </a:p>
          <a:p>
            <a:pPr lvl="1"/>
            <a:r>
              <a:rPr lang="en-US" dirty="0"/>
              <a:t>Proprietary wireless modulation technology developed by Semtech.</a:t>
            </a:r>
          </a:p>
          <a:p>
            <a:pPr lvl="1"/>
            <a:r>
              <a:rPr lang="en-US" dirty="0"/>
              <a:t>Long-range communication with low-power consumption (several Kilometers line of sight)</a:t>
            </a:r>
          </a:p>
          <a:p>
            <a:r>
              <a:rPr lang="en-US" dirty="0"/>
              <a:t>LoRaWAN</a:t>
            </a:r>
          </a:p>
          <a:p>
            <a:pPr lvl="1"/>
            <a:r>
              <a:rPr lang="en-US" dirty="0"/>
              <a:t>Protocol built upon LoRa physical layer that defines the communication protocol and network architecture.</a:t>
            </a:r>
          </a:p>
          <a:p>
            <a:pPr lvl="1"/>
            <a:r>
              <a:rPr lang="en-US" dirty="0"/>
              <a:t>Enables secure bi-directional communication with router like devices.</a:t>
            </a:r>
          </a:p>
          <a:p>
            <a:endParaRPr lang="en-US" dirty="0"/>
          </a:p>
        </p:txBody>
      </p:sp>
      <p:pic>
        <p:nvPicPr>
          <p:cNvPr id="13314" name="Picture 2" descr="What is LoRaWAN ? - ResIOT LoRaWAN Network Server and IoT Platform">
            <a:extLst>
              <a:ext uri="{FF2B5EF4-FFF2-40B4-BE49-F238E27FC236}">
                <a16:creationId xmlns:a16="http://schemas.microsoft.com/office/drawing/2014/main" id="{EBAEE83E-7097-CB06-907C-8E9731EE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2366169"/>
            <a:ext cx="6096000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5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8E09-F41D-1740-355D-E6D239D6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ThingSpeak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76AB9-1E41-4025-D831-559C6154C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Open-Source IoT Platform</a:t>
            </a:r>
          </a:p>
          <a:p>
            <a:pPr lvl="1"/>
            <a:r>
              <a:rPr lang="en-US" dirty="0"/>
              <a:t>Developed by MathWorks (same people as MATLAB)</a:t>
            </a:r>
          </a:p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API and libraries for collecting data from IoT devices</a:t>
            </a:r>
          </a:p>
          <a:p>
            <a:pPr lvl="1"/>
            <a:r>
              <a:rPr lang="en-US" dirty="0"/>
              <a:t>Provides a spot for data storage</a:t>
            </a:r>
          </a:p>
          <a:p>
            <a:pPr lvl="1"/>
            <a:r>
              <a:rPr lang="en-US" dirty="0"/>
              <a:t>Data visualization and analysis tools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Environmental Monitoring, Home Automation, Smart Agriculture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314AB-11C3-8C6C-0FCA-CCECF09A4D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14338" name="Picture 2" descr="Set Up a NodeMCU to communicate with Thingspeak using MQTT | by ...">
            <a:extLst>
              <a:ext uri="{FF2B5EF4-FFF2-40B4-BE49-F238E27FC236}">
                <a16:creationId xmlns:a16="http://schemas.microsoft.com/office/drawing/2014/main" id="{E7167951-09BB-611B-9A21-CEDB54B7B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88770"/>
            <a:ext cx="5101527" cy="36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04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F204-0E97-37EF-F5A5-E39904DB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E990-22EA-40BC-BCA7-9A2983A328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Dual-Core Processor: ESP32 features two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Tensilica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LX6 CPU cores, offering high performance and efficiency.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Variable Clock Speed (80 – 240 MHz)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Wi-Fi: Built-in Wi-Fi support, including 802.11b/g/n Wi-Fi standards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Bluetooth: Integrated Bluetooth 4.2 and Bluetooth Low Energy (BLE)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Low Power Consumption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38759-649B-6D69-D354-0360E4B805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4E6C9-F612-F5E9-2E92-4592DA01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021266"/>
            <a:ext cx="5940083" cy="396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3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BCDB-B0AC-2F46-8976-AC8A4FBB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43F1D-8A5A-5353-EEB8-152BEF97F8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Smart Homes</a:t>
            </a:r>
          </a:p>
          <a:p>
            <a:pPr lvl="1"/>
            <a:r>
              <a:rPr lang="en-US" dirty="0"/>
              <a:t>Thermostats, lighting systems, anything controlled remotely</a:t>
            </a:r>
          </a:p>
          <a:p>
            <a:r>
              <a:rPr lang="en-US" dirty="0"/>
              <a:t>Industrial Monitoring</a:t>
            </a:r>
          </a:p>
          <a:p>
            <a:pPr lvl="1"/>
            <a:r>
              <a:rPr lang="en-US" dirty="0"/>
              <a:t>Ability to monitor and track equipment and machinery</a:t>
            </a:r>
          </a:p>
          <a:p>
            <a:r>
              <a:rPr lang="en-US" dirty="0"/>
              <a:t>Healthcare Applications</a:t>
            </a:r>
          </a:p>
          <a:p>
            <a:pPr lvl="1"/>
            <a:r>
              <a:rPr lang="en-US" dirty="0"/>
              <a:t>Wearable devices collecting healthcare data constantly</a:t>
            </a:r>
          </a:p>
          <a:p>
            <a:r>
              <a:rPr lang="en-US" dirty="0"/>
              <a:t>Smart Cities</a:t>
            </a:r>
          </a:p>
          <a:p>
            <a:pPr lvl="1"/>
            <a:r>
              <a:rPr lang="en-US" dirty="0"/>
              <a:t>Better traffic systems, waste management</a:t>
            </a:r>
          </a:p>
          <a:p>
            <a:r>
              <a:rPr lang="en-US" dirty="0"/>
              <a:t>Agriculture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E39DE-1DBC-CE6E-2995-AA5D8945E3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0CC84-62AA-EB72-E632-362B17DD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46" y="2030095"/>
            <a:ext cx="6729554" cy="39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00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7E52-888A-8A89-782D-9EA23791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ThingSpeak</a:t>
            </a:r>
            <a:r>
              <a:rPr lang="en-US" dirty="0"/>
              <a:t> Integration w/ ESP32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E2C87-89F6-618E-8515-8B492D9B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https://github.com/hess105/IoT-Workshop/tree/main/Project-3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EB55487-4458-32D8-75A3-D22BB207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578" y="154745"/>
            <a:ext cx="4056844" cy="34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5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D4AB-6776-AF38-1423-A54C9145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03E21-E7F3-223A-8948-9C205BCEF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4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C05D-FAB5-C7FA-5E92-31BDD4DD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Pico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ED83C-8CB8-A73C-E951-7284EC4C33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Developed by the Raspberry Pi Foundation</a:t>
            </a:r>
          </a:p>
          <a:p>
            <a:r>
              <a:rPr lang="en-US" dirty="0"/>
              <a:t>Cost effective</a:t>
            </a:r>
          </a:p>
          <a:p>
            <a:r>
              <a:rPr lang="en-US" dirty="0"/>
              <a:t>RP2040 Microcontroller Chip</a:t>
            </a:r>
          </a:p>
          <a:p>
            <a:pPr lvl="1"/>
            <a:r>
              <a:rPr lang="en-US" dirty="0"/>
              <a:t>Dual-Core ARM Cortext-M0+  @133 MHz</a:t>
            </a:r>
          </a:p>
          <a:p>
            <a:pPr lvl="1"/>
            <a:r>
              <a:rPr lang="en-US" dirty="0"/>
              <a:t>26 GPIO</a:t>
            </a:r>
          </a:p>
          <a:p>
            <a:pPr lvl="1"/>
            <a:r>
              <a:rPr lang="en-US" dirty="0"/>
              <a:t>2 MB onboard flash memory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Make your Raspberry Pi Pico Project with 5 Free Pico using Seeed Fusion ...">
            <a:extLst>
              <a:ext uri="{FF2B5EF4-FFF2-40B4-BE49-F238E27FC236}">
                <a16:creationId xmlns:a16="http://schemas.microsoft.com/office/drawing/2014/main" id="{675F84A1-BECD-32AC-E762-5E986D6E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51334"/>
            <a:ext cx="5181600" cy="369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27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62BD-B4DE-D7A0-F26F-14EC1CE2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Pico Vs. Arduino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B8A55-BF2E-AC7F-7E76-2F51B9733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Arduino Nano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AA5A2-191A-9C8C-ED6A-3DA6F7158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Clock Speed: 16 MHz</a:t>
            </a:r>
          </a:p>
          <a:p>
            <a:r>
              <a:rPr lang="en-US" dirty="0"/>
              <a:t>Flash Memory: 32 KB</a:t>
            </a:r>
          </a:p>
          <a:p>
            <a:r>
              <a:rPr lang="en-US" dirty="0"/>
              <a:t>GPIO Pins: 22</a:t>
            </a:r>
          </a:p>
          <a:p>
            <a:r>
              <a:rPr lang="en-US" dirty="0"/>
              <a:t>Cost: $10- $15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294E5-9FFF-DAAD-2B6E-CD3C16EE0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RP2040 Pico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D0B01-D793-E89F-5EC6-D5208956D8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Clock Speed: 133 MHz</a:t>
            </a:r>
          </a:p>
          <a:p>
            <a:r>
              <a:rPr lang="en-US" dirty="0"/>
              <a:t>Flash Memory: 2 MB</a:t>
            </a:r>
          </a:p>
          <a:p>
            <a:r>
              <a:rPr lang="en-US" dirty="0"/>
              <a:t>GPIO Pins: 26</a:t>
            </a:r>
          </a:p>
          <a:p>
            <a:r>
              <a:rPr lang="en-US" dirty="0"/>
              <a:t>Cost: $4 - $5</a:t>
            </a:r>
          </a:p>
        </p:txBody>
      </p:sp>
      <p:pic>
        <p:nvPicPr>
          <p:cNvPr id="2050" name="Picture 2" descr="Arduino Nano : Arduino Nano CH340G mini-USB - Naylamp Mechatronics ...">
            <a:extLst>
              <a:ext uri="{FF2B5EF4-FFF2-40B4-BE49-F238E27FC236}">
                <a16:creationId xmlns:a16="http://schemas.microsoft.com/office/drawing/2014/main" id="{504DF7DA-A23E-0973-D4EE-2E26C1E3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090987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y Raspberry Pi Pico Online at Best Price in India | Robu.in">
            <a:extLst>
              <a:ext uri="{FF2B5EF4-FFF2-40B4-BE49-F238E27FC236}">
                <a16:creationId xmlns:a16="http://schemas.microsoft.com/office/drawing/2014/main" id="{7D17C7AB-FA8F-458F-3DB9-B51C20713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1" t="8681" r="29537" b="13666"/>
          <a:stretch/>
        </p:blipFill>
        <p:spPr bwMode="auto">
          <a:xfrm>
            <a:off x="9966960" y="2645726"/>
            <a:ext cx="2008697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4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9E65-5A2A-56A4-76A1-48E884C6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GPIO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AD329-18DE-AFB7-6D82-C8909C844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UART (TX / RX)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I2C (SDA / SCL)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SPI (SCK, TX, RX ,</a:t>
            </a:r>
            <a:r>
              <a:rPr lang="en-US" dirty="0" err="1"/>
              <a:t>Csn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GP0-GP15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3285A-EA5F-9056-8104-D955956912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2" descr="Raspberry-Pi-PICO-Pinout-Diagram | 14core.com">
            <a:extLst>
              <a:ext uri="{FF2B5EF4-FFF2-40B4-BE49-F238E27FC236}">
                <a16:creationId xmlns:a16="http://schemas.microsoft.com/office/drawing/2014/main" id="{3C5B89D8-1CC5-97B0-C534-436515524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02"/>
          <a:stretch/>
        </p:blipFill>
        <p:spPr bwMode="auto">
          <a:xfrm>
            <a:off x="6019800" y="681037"/>
            <a:ext cx="5914370" cy="566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39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9E65-5A2A-56A4-76A1-48E884C6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(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Universal Asynchronous Receiver/Transmitter)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AD329-18DE-AFB7-6D82-C8909C844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UART</a:t>
            </a:r>
          </a:p>
          <a:p>
            <a:pPr lvl="1"/>
            <a:r>
              <a:rPr lang="en-US" dirty="0"/>
              <a:t>A serial communication protocol used for point to point communication.</a:t>
            </a:r>
          </a:p>
          <a:p>
            <a:pPr lvl="1"/>
            <a:r>
              <a:rPr lang="en-US" dirty="0"/>
              <a:t>Uses two lines: TX (Transmit) and RX (Receive)</a:t>
            </a:r>
          </a:p>
          <a:p>
            <a:pPr lvl="1"/>
            <a:r>
              <a:rPr lang="en-US" dirty="0"/>
              <a:t>Asynchronous (no clock signal shared)</a:t>
            </a:r>
          </a:p>
          <a:p>
            <a:pPr lvl="1"/>
            <a:r>
              <a:rPr lang="en-US" dirty="0"/>
              <a:t>Very simple but effective means of communication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3285A-EA5F-9056-8104-D955956912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100" name="Picture 4" descr="What is UART? - everything RF">
            <a:extLst>
              <a:ext uri="{FF2B5EF4-FFF2-40B4-BE49-F238E27FC236}">
                <a16:creationId xmlns:a16="http://schemas.microsoft.com/office/drawing/2014/main" id="{11B1838B-8DBB-70AD-3E11-341AD863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63056"/>
            <a:ext cx="55911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22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9E65-5A2A-56A4-76A1-48E884C6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(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Inter-Integrated Circuit)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AD329-18DE-AFB7-6D82-C8909C844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I2C</a:t>
            </a:r>
          </a:p>
          <a:p>
            <a:pPr lvl="1"/>
            <a:r>
              <a:rPr lang="en-US" dirty="0"/>
              <a:t>A serial communication protocol for connecting multiple peripherals.</a:t>
            </a:r>
          </a:p>
          <a:p>
            <a:pPr lvl="1"/>
            <a:r>
              <a:rPr lang="en-US" dirty="0"/>
              <a:t>Uses two lines: SDA (Serial Data Line) and SCL (Serial Clock Line)</a:t>
            </a:r>
          </a:p>
          <a:p>
            <a:pPr lvl="1"/>
            <a:r>
              <a:rPr lang="en-US" dirty="0"/>
              <a:t>Supports multiple devices on the same bus.</a:t>
            </a:r>
          </a:p>
          <a:p>
            <a:pPr lvl="1"/>
            <a:r>
              <a:rPr lang="en-US" dirty="0"/>
              <a:t>Communication initiated by master device.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3285A-EA5F-9056-8104-D955956912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78E3C-6396-373C-5A86-AFCEDB7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038" y="2651458"/>
            <a:ext cx="5449923" cy="26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4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ABBA08E2DFC3409669CC2D847E35C0" ma:contentTypeVersion="8" ma:contentTypeDescription="Create a new document." ma:contentTypeScope="" ma:versionID="7377f08ce638910d931b16ea34003fa2">
  <xsd:schema xmlns:xsd="http://www.w3.org/2001/XMLSchema" xmlns:xs="http://www.w3.org/2001/XMLSchema" xmlns:p="http://schemas.microsoft.com/office/2006/metadata/properties" xmlns:ns3="c0577575-425a-47f6-af79-7f66a1679db3" xmlns:ns4="c43248da-67e7-43e7-be33-fdcd63f5b275" targetNamespace="http://schemas.microsoft.com/office/2006/metadata/properties" ma:root="true" ma:fieldsID="6fac212017d1dd35bc41f64bf5415fb0" ns3:_="" ns4:_="">
    <xsd:import namespace="c0577575-425a-47f6-af79-7f66a1679db3"/>
    <xsd:import namespace="c43248da-67e7-43e7-be33-fdcd63f5b2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577575-425a-47f6-af79-7f66a1679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3248da-67e7-43e7-be33-fdcd63f5b2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577575-425a-47f6-af79-7f66a1679db3" xsi:nil="true"/>
  </documentManagement>
</p:properties>
</file>

<file path=customXml/itemProps1.xml><?xml version="1.0" encoding="utf-8"?>
<ds:datastoreItem xmlns:ds="http://schemas.openxmlformats.org/officeDocument/2006/customXml" ds:itemID="{73E87D1C-3B3F-4DFA-B10C-8EB2771CDF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B89336-9407-4135-85F9-E9B4EF346F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577575-425a-47f6-af79-7f66a1679db3"/>
    <ds:schemaRef ds:uri="c43248da-67e7-43e7-be33-fdcd63f5b2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91E5F-65F5-4221-97E4-5423B52236FF}">
  <ds:schemaRefs>
    <ds:schemaRef ds:uri="c0577575-425a-47f6-af79-7f66a1679db3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c43248da-67e7-43e7-be33-fdcd63f5b27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921</Words>
  <Application>Microsoft Office PowerPoint</Application>
  <PresentationFormat>Widescreen</PresentationFormat>
  <Paragraphs>181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Söhne</vt:lpstr>
      <vt:lpstr>Office Theme</vt:lpstr>
      <vt:lpstr>IoT Device Workshop</vt:lpstr>
      <vt:lpstr>Internet of Things (IoT) Explained</vt:lpstr>
      <vt:lpstr>Applications of IoT</vt:lpstr>
      <vt:lpstr>Hardware</vt:lpstr>
      <vt:lpstr>Raspberry Pi Pico</vt:lpstr>
      <vt:lpstr>Pico Vs. Arduino</vt:lpstr>
      <vt:lpstr>Understanding GPIO</vt:lpstr>
      <vt:lpstr>UART (Universal Asynchronous Receiver/Transmitter)</vt:lpstr>
      <vt:lpstr>I2C (Inter-Integrated Circuit)</vt:lpstr>
      <vt:lpstr>SPI (Serial Peripheral Interface)</vt:lpstr>
      <vt:lpstr>Pico Pinout</vt:lpstr>
      <vt:lpstr>Software</vt:lpstr>
      <vt:lpstr>Arduino Software</vt:lpstr>
      <vt:lpstr>The MicroPython Platform</vt:lpstr>
      <vt:lpstr>Our IDE of Choice: Thonny</vt:lpstr>
      <vt:lpstr>Install Thonny</vt:lpstr>
      <vt:lpstr>Pico Firmware</vt:lpstr>
      <vt:lpstr>Flashing the Pico</vt:lpstr>
      <vt:lpstr>Micropython Basics</vt:lpstr>
      <vt:lpstr>LED Program</vt:lpstr>
      <vt:lpstr>Basics of Sensors</vt:lpstr>
      <vt:lpstr>DHT11</vt:lpstr>
      <vt:lpstr>128 x 64 OLED Screen</vt:lpstr>
      <vt:lpstr>Importing Libraries</vt:lpstr>
      <vt:lpstr>Reading Sensor Data</vt:lpstr>
      <vt:lpstr>Wireless Communication</vt:lpstr>
      <vt:lpstr>LoRa and LoRaWAN</vt:lpstr>
      <vt:lpstr>ThingSpeak</vt:lpstr>
      <vt:lpstr>ESP32</vt:lpstr>
      <vt:lpstr>ThingSpeak Integration w/ ESP32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Device Workshop</dc:title>
  <dc:creator>Jeffrey David Hess Jr.</dc:creator>
  <cp:lastModifiedBy>Jeffrey David Hess Jr.</cp:lastModifiedBy>
  <cp:revision>2</cp:revision>
  <dcterms:created xsi:type="dcterms:W3CDTF">2024-04-01T14:04:31Z</dcterms:created>
  <dcterms:modified xsi:type="dcterms:W3CDTF">2024-04-02T22:04:34Z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2024-04-01T15:27:57Z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2a4e5030-a39b-4d50-b391-3a2ac12d7975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0x01010029ABBA08E2DFC3409669CC2D847E35C0</vt:lpwstr>
  </property>
</Properties>
</file>